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2" r:id="rId2"/>
    <p:sldId id="263" r:id="rId3"/>
    <p:sldId id="266" r:id="rId4"/>
    <p:sldId id="264" r:id="rId5"/>
    <p:sldId id="260" r:id="rId6"/>
    <p:sldId id="269" r:id="rId7"/>
    <p:sldId id="270" r:id="rId8"/>
    <p:sldId id="258" r:id="rId9"/>
    <p:sldId id="271" r:id="rId10"/>
    <p:sldId id="256" r:id="rId11"/>
    <p:sldId id="257" r:id="rId12"/>
    <p:sldId id="267" r:id="rId13"/>
    <p:sldId id="268" r:id="rId14"/>
    <p:sldId id="272" r:id="rId15"/>
    <p:sldId id="274" r:id="rId16"/>
    <p:sldId id="275" r:id="rId17"/>
    <p:sldId id="273" r:id="rId18"/>
    <p:sldId id="259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CEFCB-8810-436C-ABE1-87341782E4BB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4D08F-00CC-422A-863E-5B711D793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1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4D08F-00CC-422A-863E-5B711D793A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4D08F-00CC-422A-863E-5B711D793A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73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4D08F-00CC-422A-863E-5B711D793A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70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5228-DCD1-47DC-9209-60393BF59FB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9690C-3AFF-43CA-82EA-DD1AD0E46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7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5228-DCD1-47DC-9209-60393BF59FB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9690C-3AFF-43CA-82EA-DD1AD0E46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47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5228-DCD1-47DC-9209-60393BF59FB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9690C-3AFF-43CA-82EA-DD1AD0E46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5228-DCD1-47DC-9209-60393BF59FB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9690C-3AFF-43CA-82EA-DD1AD0E46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60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5228-DCD1-47DC-9209-60393BF59FB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9690C-3AFF-43CA-82EA-DD1AD0E46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21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5228-DCD1-47DC-9209-60393BF59FB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9690C-3AFF-43CA-82EA-DD1AD0E46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8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5228-DCD1-47DC-9209-60393BF59FB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9690C-3AFF-43CA-82EA-DD1AD0E46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88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5228-DCD1-47DC-9209-60393BF59FB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9690C-3AFF-43CA-82EA-DD1AD0E46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41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5228-DCD1-47DC-9209-60393BF59FB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9690C-3AFF-43CA-82EA-DD1AD0E46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97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5228-DCD1-47DC-9209-60393BF59FB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9690C-3AFF-43CA-82EA-DD1AD0E46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44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25228-DCD1-47DC-9209-60393BF59FB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9690C-3AFF-43CA-82EA-DD1AD0E46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59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38000">
              <a:schemeClr val="accent4">
                <a:lumMod val="20000"/>
                <a:lumOff val="80000"/>
              </a:schemeClr>
            </a:gs>
            <a:gs pos="71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25228-DCD1-47DC-9209-60393BF59FB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9690C-3AFF-43CA-82EA-DD1AD0E46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52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eeradvocate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style_table.html" TargetMode="External"/><Relationship Id="rId2" Type="http://schemas.openxmlformats.org/officeDocument/2006/relationships/hyperlink" Target="name_table.html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38000">
              <a:schemeClr val="accent4">
                <a:lumMod val="20000"/>
                <a:lumOff val="80000"/>
              </a:schemeClr>
            </a:gs>
            <a:gs pos="71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479811"/>
            <a:ext cx="12192000" cy="23876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rajan Pro" panose="02020502050506020301" pitchFamily="18" charset="0"/>
              </a:rPr>
              <a:t>The Beers of San Antonio:</a:t>
            </a:r>
            <a:br>
              <a:rPr lang="en-US" dirty="0" smtClean="0">
                <a:latin typeface="Trajan Pro" panose="02020502050506020301" pitchFamily="18" charset="0"/>
              </a:rPr>
            </a:br>
            <a:r>
              <a:rPr lang="en-US" dirty="0" smtClean="0">
                <a:latin typeface="Trajan Pro" panose="02020502050506020301" pitchFamily="18" charset="0"/>
              </a:rPr>
              <a:t>A Web-Scrape Dive</a:t>
            </a:r>
            <a:endParaRPr lang="en-US" dirty="0">
              <a:latin typeface="Trajan Pro" panose="02020502050506020301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48027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rajan Pro" panose="02020502050506020301" pitchFamily="18" charset="0"/>
              </a:rPr>
              <a:t>James Ford</a:t>
            </a:r>
          </a:p>
          <a:p>
            <a:r>
              <a:rPr lang="en-US" dirty="0" smtClean="0">
                <a:latin typeface="Trajan Pro" panose="02020502050506020301" pitchFamily="18" charset="0"/>
              </a:rPr>
              <a:t>STA 6233:  Advanced R Programming</a:t>
            </a:r>
          </a:p>
          <a:p>
            <a:r>
              <a:rPr lang="en-US" dirty="0" smtClean="0">
                <a:latin typeface="Trajan Pro" panose="02020502050506020301" pitchFamily="18" charset="0"/>
              </a:rPr>
              <a:t>Spring 2021</a:t>
            </a:r>
          </a:p>
          <a:p>
            <a:r>
              <a:rPr lang="en-US" dirty="0" smtClean="0">
                <a:latin typeface="Trajan Pro" panose="02020502050506020301" pitchFamily="18" charset="0"/>
              </a:rPr>
              <a:t>Project 1</a:t>
            </a:r>
            <a:endParaRPr lang="en-US" dirty="0">
              <a:latin typeface="Trajan Pro" panose="0202050205050602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5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5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8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4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9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abriola" panose="04040605051002020D02" pitchFamily="82" charset="0"/>
              </a:rPr>
              <a:t>Results Part </a:t>
            </a:r>
            <a:r>
              <a:rPr lang="en-US" b="1" dirty="0" smtClean="0">
                <a:latin typeface="Gabriola" panose="04040605051002020D02" pitchFamily="82" charset="0"/>
              </a:rPr>
              <a:t>2</a:t>
            </a:r>
            <a:endParaRPr lang="en-US" b="1" dirty="0">
              <a:latin typeface="Gabriola" panose="04040605051002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C00000"/>
                </a:solidFill>
                <a:latin typeface="Gabriola" panose="04040605051002020D02" pitchFamily="82" charset="0"/>
              </a:rPr>
              <a:t>For the leading styles, how do consumers describe them</a:t>
            </a:r>
            <a:r>
              <a:rPr lang="en-US" sz="3200" dirty="0" smtClean="0">
                <a:solidFill>
                  <a:srgbClr val="C00000"/>
                </a:solidFill>
                <a:latin typeface="Gabriola" panose="04040605051002020D02" pitchFamily="82" charset="0"/>
              </a:rPr>
              <a:t>?</a:t>
            </a:r>
          </a:p>
          <a:p>
            <a:pPr marL="0" indent="0">
              <a:buSzPct val="75000"/>
              <a:buNone/>
            </a:pPr>
            <a:r>
              <a:rPr lang="en-US" sz="3000" dirty="0" smtClean="0">
                <a:latin typeface="Gabriola" panose="04040605051002020D02" pitchFamily="82" charset="0"/>
              </a:rPr>
              <a:t>Text analysis of Pales Ales (731 comments) vs Stouts (391) was conducted with word clouds of the approximately top 100 description words listed:</a:t>
            </a:r>
          </a:p>
          <a:p>
            <a:pPr>
              <a:buSzPct val="75000"/>
              <a:buFont typeface="Wingdings" panose="05000000000000000000" pitchFamily="2" charset="2"/>
              <a:buChar char="Ø"/>
            </a:pPr>
            <a:r>
              <a:rPr lang="en-US" sz="3000" dirty="0" smtClean="0">
                <a:latin typeface="Gabriola" panose="04040605051002020D02" pitchFamily="82" charset="0"/>
              </a:rPr>
              <a:t>Similarities – </a:t>
            </a:r>
            <a:r>
              <a:rPr lang="en-US" sz="3000" dirty="0">
                <a:solidFill>
                  <a:schemeClr val="accent5"/>
                </a:solidFill>
                <a:latin typeface="Gabriola" panose="04040605051002020D02" pitchFamily="82" charset="0"/>
              </a:rPr>
              <a:t>Aroma, </a:t>
            </a:r>
            <a:r>
              <a:rPr lang="en-US" sz="3000" dirty="0" err="1" smtClean="0">
                <a:solidFill>
                  <a:schemeClr val="accent5"/>
                </a:solidFill>
                <a:latin typeface="Gabriola" panose="04040605051002020D02" pitchFamily="82" charset="0"/>
              </a:rPr>
              <a:t>Balanc</a:t>
            </a:r>
            <a:r>
              <a:rPr lang="en-US" sz="30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(e), Bitter</a:t>
            </a:r>
            <a:r>
              <a:rPr lang="en-US" sz="3000" dirty="0">
                <a:solidFill>
                  <a:schemeClr val="accent5"/>
                </a:solidFill>
                <a:latin typeface="Gabriola" panose="04040605051002020D02" pitchFamily="82" charset="0"/>
              </a:rPr>
              <a:t>, </a:t>
            </a:r>
            <a:r>
              <a:rPr lang="en-US" sz="30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Carbon(</a:t>
            </a:r>
            <a:r>
              <a:rPr lang="en-US" sz="3000" dirty="0" err="1" smtClean="0">
                <a:solidFill>
                  <a:schemeClr val="accent5"/>
                </a:solidFill>
                <a:latin typeface="Gabriola" panose="04040605051002020D02" pitchFamily="82" charset="0"/>
              </a:rPr>
              <a:t>ization</a:t>
            </a:r>
            <a:r>
              <a:rPr lang="en-US" sz="30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), Finish</a:t>
            </a:r>
            <a:r>
              <a:rPr lang="en-US" sz="3000" dirty="0">
                <a:solidFill>
                  <a:schemeClr val="accent5"/>
                </a:solidFill>
                <a:latin typeface="Gabriola" panose="04040605051002020D02" pitchFamily="82" charset="0"/>
              </a:rPr>
              <a:t>, </a:t>
            </a:r>
            <a:r>
              <a:rPr lang="en-US" sz="30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Flavor, </a:t>
            </a:r>
            <a:r>
              <a:rPr lang="en-US" sz="3000" dirty="0">
                <a:solidFill>
                  <a:schemeClr val="accent5"/>
                </a:solidFill>
                <a:latin typeface="Gabriola" panose="04040605051002020D02" pitchFamily="82" charset="0"/>
              </a:rPr>
              <a:t>Head, </a:t>
            </a:r>
            <a:r>
              <a:rPr lang="en-US" sz="30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Lace, Light</a:t>
            </a:r>
            <a:r>
              <a:rPr lang="en-US" sz="3000" dirty="0">
                <a:solidFill>
                  <a:schemeClr val="accent5"/>
                </a:solidFill>
                <a:latin typeface="Gabriola" panose="04040605051002020D02" pitchFamily="82" charset="0"/>
              </a:rPr>
              <a:t>, </a:t>
            </a:r>
            <a:r>
              <a:rPr lang="en-US" sz="30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Malt, </a:t>
            </a:r>
            <a:r>
              <a:rPr lang="en-US" sz="3000" dirty="0">
                <a:solidFill>
                  <a:schemeClr val="accent5"/>
                </a:solidFill>
                <a:latin typeface="Gabriola" panose="04040605051002020D02" pitchFamily="82" charset="0"/>
              </a:rPr>
              <a:t>Medium, </a:t>
            </a:r>
            <a:r>
              <a:rPr lang="en-US" sz="30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Mouthfeel, Smooth, Sweet, Taste </a:t>
            </a:r>
          </a:p>
          <a:p>
            <a:pPr>
              <a:buSzPct val="75000"/>
              <a:buFont typeface="Wingdings" panose="05000000000000000000" pitchFamily="2" charset="2"/>
              <a:buChar char="Ø"/>
            </a:pPr>
            <a:endParaRPr lang="en-US" sz="3000" dirty="0" smtClean="0">
              <a:solidFill>
                <a:schemeClr val="accent5"/>
              </a:solidFill>
              <a:latin typeface="Gabriola" panose="04040605051002020D02" pitchFamily="82" charset="0"/>
            </a:endParaRPr>
          </a:p>
          <a:p>
            <a:pPr>
              <a:buSzPct val="75000"/>
              <a:buFont typeface="Wingdings" panose="05000000000000000000" pitchFamily="2" charset="2"/>
              <a:buChar char="Ø"/>
            </a:pPr>
            <a:r>
              <a:rPr lang="en-US" sz="3000" dirty="0" smtClean="0">
                <a:latin typeface="Gabriola" panose="04040605051002020D02" pitchFamily="82" charset="0"/>
              </a:rPr>
              <a:t>Pale Ales Only – </a:t>
            </a:r>
            <a:r>
              <a:rPr lang="en-US" sz="3000" dirty="0" smtClean="0">
                <a:solidFill>
                  <a:schemeClr val="accent2">
                    <a:lumMod val="75000"/>
                  </a:schemeClr>
                </a:solidFill>
                <a:latin typeface="Gabriola" panose="04040605051002020D02" pitchFamily="82" charset="0"/>
              </a:rPr>
              <a:t>Amber, Caramel, </a:t>
            </a:r>
            <a:r>
              <a:rPr lang="en-US" sz="3000" dirty="0">
                <a:solidFill>
                  <a:schemeClr val="accent2">
                    <a:lumMod val="75000"/>
                  </a:schemeClr>
                </a:solidFill>
                <a:latin typeface="Gabriola" panose="04040605051002020D02" pitchFamily="82" charset="0"/>
              </a:rPr>
              <a:t>Citrus, Crisp, </a:t>
            </a:r>
            <a:r>
              <a:rPr lang="en-US" sz="3000" dirty="0" smtClean="0">
                <a:solidFill>
                  <a:schemeClr val="accent2">
                    <a:lumMod val="75000"/>
                  </a:schemeClr>
                </a:solidFill>
                <a:latin typeface="Gabriola" panose="04040605051002020D02" pitchFamily="82" charset="0"/>
              </a:rPr>
              <a:t>Floral, Golden, </a:t>
            </a:r>
            <a:r>
              <a:rPr lang="en-US" sz="3000" dirty="0" err="1" smtClean="0">
                <a:solidFill>
                  <a:schemeClr val="accent2">
                    <a:lumMod val="75000"/>
                  </a:schemeClr>
                </a:solidFill>
                <a:latin typeface="Gabriola" panose="04040605051002020D02" pitchFamily="82" charset="0"/>
              </a:rPr>
              <a:t>Hazi</a:t>
            </a:r>
            <a:r>
              <a:rPr lang="en-US" sz="3000" dirty="0" smtClean="0">
                <a:solidFill>
                  <a:schemeClr val="accent2">
                    <a:lumMod val="75000"/>
                  </a:schemeClr>
                </a:solidFill>
                <a:latin typeface="Gabriola" panose="04040605051002020D02" pitchFamily="82" charset="0"/>
              </a:rPr>
              <a:t>(ness), Hop</a:t>
            </a:r>
            <a:r>
              <a:rPr lang="en-US" sz="3000" dirty="0">
                <a:solidFill>
                  <a:schemeClr val="accent2">
                    <a:lumMod val="75000"/>
                  </a:schemeClr>
                </a:solidFill>
                <a:latin typeface="Gabriola" panose="04040605051002020D02" pitchFamily="82" charset="0"/>
              </a:rPr>
              <a:t>, </a:t>
            </a:r>
            <a:r>
              <a:rPr lang="en-US" sz="3000" dirty="0" smtClean="0">
                <a:solidFill>
                  <a:schemeClr val="accent2">
                    <a:lumMod val="75000"/>
                  </a:schemeClr>
                </a:solidFill>
                <a:latin typeface="Gabriola" panose="04040605051002020D02" pitchFamily="82" charset="0"/>
              </a:rPr>
              <a:t>Nice</a:t>
            </a:r>
            <a:r>
              <a:rPr lang="en-US" sz="3000" dirty="0">
                <a:solidFill>
                  <a:schemeClr val="accent2">
                    <a:lumMod val="75000"/>
                  </a:schemeClr>
                </a:solidFill>
                <a:latin typeface="Gabriola" panose="04040605051002020D02" pitchFamily="82" charset="0"/>
              </a:rPr>
              <a:t>, </a:t>
            </a:r>
            <a:r>
              <a:rPr lang="en-US" sz="3000" dirty="0" smtClean="0">
                <a:solidFill>
                  <a:schemeClr val="accent2">
                    <a:lumMod val="75000"/>
                  </a:schemeClr>
                </a:solidFill>
                <a:latin typeface="Gabriola" panose="04040605051002020D02" pitchFamily="82" charset="0"/>
              </a:rPr>
              <a:t>Orang(e), White</a:t>
            </a:r>
          </a:p>
          <a:p>
            <a:pPr>
              <a:buSzPct val="75000"/>
              <a:buFont typeface="Wingdings" panose="05000000000000000000" pitchFamily="2" charset="2"/>
              <a:buChar char="Ø"/>
            </a:pPr>
            <a:endParaRPr lang="en-US" sz="3000" dirty="0" smtClean="0">
              <a:solidFill>
                <a:schemeClr val="accent6"/>
              </a:solidFill>
              <a:latin typeface="Gabriola" panose="04040605051002020D02" pitchFamily="82" charset="0"/>
            </a:endParaRPr>
          </a:p>
          <a:p>
            <a:pPr>
              <a:buSzPct val="75000"/>
              <a:buFont typeface="Wingdings" panose="05000000000000000000" pitchFamily="2" charset="2"/>
              <a:buChar char="Ø"/>
            </a:pPr>
            <a:r>
              <a:rPr lang="en-US" sz="3000" dirty="0" smtClean="0">
                <a:latin typeface="Gabriola" panose="04040605051002020D02" pitchFamily="82" charset="0"/>
              </a:rPr>
              <a:t>Stouts Only – </a:t>
            </a:r>
            <a:r>
              <a:rPr lang="en-US" sz="3000" dirty="0">
                <a:solidFill>
                  <a:srgbClr val="7030A0"/>
                </a:solidFill>
                <a:latin typeface="Gabriola" panose="04040605051002020D02" pitchFamily="82" charset="0"/>
              </a:rPr>
              <a:t>Black, Brown, </a:t>
            </a:r>
            <a:r>
              <a:rPr lang="en-US" sz="3000" dirty="0" err="1" smtClean="0">
                <a:solidFill>
                  <a:srgbClr val="7030A0"/>
                </a:solidFill>
                <a:latin typeface="Gabriola" panose="04040605051002020D02" pitchFamily="82" charset="0"/>
              </a:rPr>
              <a:t>Chocol</a:t>
            </a:r>
            <a:r>
              <a:rPr lang="en-US" sz="3000" dirty="0" smtClean="0">
                <a:solidFill>
                  <a:srgbClr val="7030A0"/>
                </a:solidFill>
                <a:latin typeface="Gabriola" panose="04040605051002020D02" pitchFamily="82" charset="0"/>
              </a:rPr>
              <a:t>(ate), </a:t>
            </a:r>
            <a:r>
              <a:rPr lang="en-US" sz="3000" dirty="0" err="1" smtClean="0">
                <a:solidFill>
                  <a:srgbClr val="7030A0"/>
                </a:solidFill>
                <a:latin typeface="Gabriola" panose="04040605051002020D02" pitchFamily="82" charset="0"/>
              </a:rPr>
              <a:t>Coffe</a:t>
            </a:r>
            <a:r>
              <a:rPr lang="en-US" sz="3000" dirty="0" smtClean="0">
                <a:solidFill>
                  <a:srgbClr val="7030A0"/>
                </a:solidFill>
                <a:latin typeface="Gabriola" panose="04040605051002020D02" pitchFamily="82" charset="0"/>
              </a:rPr>
              <a:t>(e), </a:t>
            </a:r>
            <a:r>
              <a:rPr lang="en-US" sz="3000" dirty="0" err="1">
                <a:solidFill>
                  <a:srgbClr val="7030A0"/>
                </a:solidFill>
                <a:latin typeface="Gabriola" panose="04040605051002020D02" pitchFamily="82" charset="0"/>
              </a:rPr>
              <a:t>Creami</a:t>
            </a:r>
            <a:r>
              <a:rPr lang="en-US" sz="3000" dirty="0">
                <a:solidFill>
                  <a:srgbClr val="7030A0"/>
                </a:solidFill>
                <a:latin typeface="Gabriola" panose="04040605051002020D02" pitchFamily="82" charset="0"/>
              </a:rPr>
              <a:t>(ness), </a:t>
            </a:r>
            <a:r>
              <a:rPr lang="en-US" sz="3000" dirty="0" smtClean="0">
                <a:solidFill>
                  <a:srgbClr val="7030A0"/>
                </a:solidFill>
                <a:latin typeface="Gabriola" panose="04040605051002020D02" pitchFamily="82" charset="0"/>
              </a:rPr>
              <a:t>Milk, Roast</a:t>
            </a:r>
            <a:r>
              <a:rPr lang="en-US" sz="3000" dirty="0">
                <a:solidFill>
                  <a:srgbClr val="7030A0"/>
                </a:solidFill>
                <a:latin typeface="Gabriola" panose="04040605051002020D02" pitchFamily="82" charset="0"/>
              </a:rPr>
              <a:t>, </a:t>
            </a:r>
            <a:r>
              <a:rPr lang="en-US" sz="3000" dirty="0" err="1" smtClean="0">
                <a:solidFill>
                  <a:srgbClr val="7030A0"/>
                </a:solidFill>
                <a:latin typeface="Gabriola" panose="04040605051002020D02" pitchFamily="82" charset="0"/>
              </a:rPr>
              <a:t>Strawberri</a:t>
            </a:r>
            <a:r>
              <a:rPr lang="en-US" sz="3000" dirty="0" smtClean="0">
                <a:solidFill>
                  <a:srgbClr val="7030A0"/>
                </a:solidFill>
                <a:latin typeface="Gabriola" panose="04040605051002020D02" pitchFamily="82" charset="0"/>
              </a:rPr>
              <a:t>(</a:t>
            </a:r>
            <a:r>
              <a:rPr lang="en-US" sz="3000" dirty="0" err="1" smtClean="0">
                <a:solidFill>
                  <a:srgbClr val="7030A0"/>
                </a:solidFill>
                <a:latin typeface="Gabriola" panose="04040605051002020D02" pitchFamily="82" charset="0"/>
              </a:rPr>
              <a:t>es</a:t>
            </a:r>
            <a:r>
              <a:rPr lang="en-US" sz="3000" dirty="0" smtClean="0">
                <a:solidFill>
                  <a:srgbClr val="7030A0"/>
                </a:solidFill>
                <a:latin typeface="Gabriola" panose="04040605051002020D02" pitchFamily="82" charset="0"/>
              </a:rPr>
              <a:t>), Thick, Vanilla</a:t>
            </a:r>
            <a:endParaRPr lang="en-US" sz="3000" dirty="0" smtClean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2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Gabriola" panose="04040605051002020D02" pitchFamily="82" charset="0"/>
              </a:rPr>
              <a:t>WORD CLOUDS: BEER STYLE CATEGORIES</a:t>
            </a:r>
            <a:endParaRPr lang="en-US" sz="6000" dirty="0">
              <a:latin typeface="Gabriola" panose="04040605051002020D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46" b="11274"/>
          <a:stretch/>
        </p:blipFill>
        <p:spPr>
          <a:xfrm>
            <a:off x="15509" y="2530293"/>
            <a:ext cx="5664855" cy="31521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8" b="11570"/>
          <a:stretch/>
        </p:blipFill>
        <p:spPr>
          <a:xfrm>
            <a:off x="5672971" y="2530294"/>
            <a:ext cx="6519029" cy="3152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1773382"/>
            <a:ext cx="5015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 smtClean="0">
                <a:latin typeface="Gabriola" panose="04040605051002020D02" pitchFamily="82" charset="0"/>
              </a:rPr>
              <a:t>PALE ALES</a:t>
            </a:r>
            <a:endParaRPr lang="en-US" sz="2800" u="sng" dirty="0">
              <a:latin typeface="Gabriola" panose="04040605051002020D02" pitchFamily="8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24812" y="1773382"/>
            <a:ext cx="5015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 smtClean="0">
                <a:latin typeface="Gabriola" panose="04040605051002020D02" pitchFamily="82" charset="0"/>
              </a:rPr>
              <a:t>STOUTS</a:t>
            </a:r>
            <a:endParaRPr lang="en-US" sz="2800" u="sng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54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abriola" panose="04040605051002020D02" pitchFamily="82" charset="0"/>
              </a:rPr>
              <a:t>Results Part </a:t>
            </a:r>
            <a:r>
              <a:rPr lang="en-US" b="1" dirty="0" smtClean="0">
                <a:latin typeface="Gabriola" panose="04040605051002020D02" pitchFamily="82" charset="0"/>
              </a:rPr>
              <a:t>2</a:t>
            </a:r>
            <a:endParaRPr lang="en-US" b="1" dirty="0">
              <a:latin typeface="Gabriola" panose="04040605051002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C00000"/>
                </a:solidFill>
                <a:latin typeface="Gabriola" panose="04040605051002020D02" pitchFamily="82" charset="0"/>
              </a:rPr>
              <a:t>For the leading styles, how do consumers describe them</a:t>
            </a:r>
            <a:r>
              <a:rPr lang="en-US" sz="3200" dirty="0" smtClean="0">
                <a:solidFill>
                  <a:srgbClr val="C00000"/>
                </a:solidFill>
                <a:latin typeface="Gabriola" panose="04040605051002020D02" pitchFamily="82" charset="0"/>
              </a:rPr>
              <a:t>?</a:t>
            </a:r>
          </a:p>
          <a:p>
            <a:pPr marL="0" indent="0">
              <a:buSzPct val="75000"/>
              <a:buNone/>
            </a:pPr>
            <a:r>
              <a:rPr lang="en-US" sz="3000" dirty="0" smtClean="0">
                <a:latin typeface="Gabriola" panose="04040605051002020D02" pitchFamily="82" charset="0"/>
              </a:rPr>
              <a:t>Additionally, two-word N-Grams were created.  The top 7 phrases differed considerably.</a:t>
            </a:r>
            <a:endParaRPr lang="en-US" sz="3000" dirty="0" smtClean="0">
              <a:latin typeface="Gabriola" panose="04040605051002020D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885" y="3472572"/>
            <a:ext cx="1969179" cy="30055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1" y="2949352"/>
            <a:ext cx="5015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 smtClean="0">
                <a:latin typeface="Gabriola" panose="04040605051002020D02" pitchFamily="82" charset="0"/>
              </a:rPr>
              <a:t>PALE ALES</a:t>
            </a:r>
            <a:endParaRPr lang="en-US" sz="2800" u="sng" dirty="0">
              <a:latin typeface="Gabriola" panose="04040605051002020D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78230" y="2949352"/>
            <a:ext cx="5015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 smtClean="0">
                <a:latin typeface="Gabriola" panose="04040605051002020D02" pitchFamily="82" charset="0"/>
              </a:rPr>
              <a:t>STOUTS</a:t>
            </a:r>
            <a:endParaRPr lang="en-US" sz="2800" u="sng" dirty="0">
              <a:latin typeface="Gabriola" panose="04040605051002020D02" pitchFamily="82" charset="0"/>
            </a:endParaRPr>
          </a:p>
        </p:txBody>
      </p:sp>
      <p:graphicFrame>
        <p:nvGraphicFramePr>
          <p:cNvPr id="7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265997"/>
              </p:ext>
            </p:extLst>
          </p:nvPr>
        </p:nvGraphicFramePr>
        <p:xfrm>
          <a:off x="7693136" y="3472572"/>
          <a:ext cx="1585531" cy="3005590"/>
        </p:xfrm>
        <a:graphic>
          <a:graphicData uri="http://schemas.openxmlformats.org/drawingml/2006/table">
            <a:tbl>
              <a:tblPr/>
              <a:tblGrid>
                <a:gridCol w="1169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496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1" dirty="0">
                          <a:solidFill>
                            <a:srgbClr val="DF740C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word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1">
                          <a:solidFill>
                            <a:srgbClr val="DF740C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06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dirty="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roasted malt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dirty="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496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dark brown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496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dark chocolate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496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roasted malts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496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tan head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599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brown head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06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dirty="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black color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dirty="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42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abriola" panose="04040605051002020D02" pitchFamily="82" charset="0"/>
              </a:rPr>
              <a:t>Results Part </a:t>
            </a:r>
            <a:r>
              <a:rPr lang="en-US" b="1" dirty="0" smtClean="0">
                <a:latin typeface="Gabriola" panose="04040605051002020D02" pitchFamily="82" charset="0"/>
              </a:rPr>
              <a:t>3</a:t>
            </a:r>
            <a:endParaRPr lang="en-US" b="1" dirty="0">
              <a:latin typeface="Gabriola" panose="04040605051002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C00000"/>
                </a:solidFill>
                <a:latin typeface="Gabriola" panose="04040605051002020D02" pitchFamily="82" charset="0"/>
              </a:rPr>
              <a:t>What common themes are present in the names of the beers that reflect the local culture</a:t>
            </a:r>
            <a:r>
              <a:rPr lang="en-US" sz="3200" dirty="0" smtClean="0">
                <a:solidFill>
                  <a:srgbClr val="C00000"/>
                </a:solidFill>
                <a:latin typeface="Gabriola" panose="04040605051002020D02" pitchFamily="82" charset="0"/>
              </a:rPr>
              <a:t>?</a:t>
            </a:r>
          </a:p>
          <a:p>
            <a:pPr>
              <a:buSzPct val="75000"/>
              <a:buFont typeface="Wingdings" panose="05000000000000000000" pitchFamily="2" charset="2"/>
              <a:buChar char="v"/>
            </a:pPr>
            <a:r>
              <a:rPr lang="en-US" dirty="0" smtClean="0">
                <a:latin typeface="Gabriola" panose="04040605051002020D02" pitchFamily="82" charset="0"/>
              </a:rPr>
              <a:t> Repeated local terms in beer names include </a:t>
            </a:r>
            <a:r>
              <a:rPr lang="en-US" dirty="0">
                <a:latin typeface="Gabriola" panose="04040605051002020D02" pitchFamily="82" charset="0"/>
              </a:rPr>
              <a:t>(see word cloud</a:t>
            </a:r>
            <a:r>
              <a:rPr lang="en-US" dirty="0" smtClean="0">
                <a:latin typeface="Gabriola" panose="04040605051002020D02" pitchFamily="82" charset="0"/>
              </a:rPr>
              <a:t>): </a:t>
            </a:r>
          </a:p>
          <a:p>
            <a:pPr marL="457200" lvl="1" indent="0">
              <a:buSzPct val="75000"/>
              <a:buNone/>
            </a:pPr>
            <a:r>
              <a:rPr lang="en-US" sz="2800" dirty="0">
                <a:solidFill>
                  <a:srgbClr val="00B050"/>
                </a:solidFill>
                <a:latin typeface="Gabriola" panose="04040605051002020D02" pitchFamily="82" charset="0"/>
              </a:rPr>
              <a:t>Alamo, </a:t>
            </a:r>
            <a:r>
              <a:rPr lang="en-US" sz="2800" dirty="0" smtClean="0">
                <a:solidFill>
                  <a:srgbClr val="00B050"/>
                </a:solidFill>
                <a:latin typeface="Gabriola" panose="04040605051002020D02" pitchFamily="82" charset="0"/>
              </a:rPr>
              <a:t>Bexar</a:t>
            </a:r>
            <a:r>
              <a:rPr lang="en-US" sz="2800" dirty="0">
                <a:solidFill>
                  <a:srgbClr val="00B050"/>
                </a:solidFill>
                <a:latin typeface="Gabriola" panose="04040605051002020D02" pitchFamily="82" charset="0"/>
              </a:rPr>
              <a:t>, </a:t>
            </a:r>
            <a:r>
              <a:rPr lang="en-US" sz="2800" dirty="0" smtClean="0">
                <a:solidFill>
                  <a:srgbClr val="00B050"/>
                </a:solidFill>
                <a:latin typeface="Gabriola" panose="04040605051002020D02" pitchFamily="82" charset="0"/>
              </a:rPr>
              <a:t>Maverick</a:t>
            </a:r>
            <a:r>
              <a:rPr lang="en-US" sz="2800" dirty="0">
                <a:solidFill>
                  <a:srgbClr val="00B050"/>
                </a:solidFill>
                <a:latin typeface="Gabriola" panose="04040605051002020D02" pitchFamily="82" charset="0"/>
              </a:rPr>
              <a:t> , Mole</a:t>
            </a:r>
            <a:r>
              <a:rPr lang="en-US" sz="2800" dirty="0" smtClean="0">
                <a:solidFill>
                  <a:srgbClr val="00B050"/>
                </a:solidFill>
                <a:latin typeface="Gabriola" panose="04040605051002020D02" pitchFamily="82" charset="0"/>
              </a:rPr>
              <a:t>, </a:t>
            </a:r>
            <a:r>
              <a:rPr lang="en-US" sz="2800" dirty="0" err="1" smtClean="0">
                <a:solidFill>
                  <a:srgbClr val="00B050"/>
                </a:solidFill>
                <a:latin typeface="Gabriola" panose="04040605051002020D02" pitchFamily="82" charset="0"/>
              </a:rPr>
              <a:t>Muerta</a:t>
            </a:r>
            <a:r>
              <a:rPr lang="en-US" sz="2800" dirty="0" smtClean="0">
                <a:solidFill>
                  <a:srgbClr val="00B050"/>
                </a:solidFill>
                <a:latin typeface="Gabriola" panose="04040605051002020D02" pitchFamily="82" charset="0"/>
              </a:rPr>
              <a:t>, </a:t>
            </a:r>
            <a:r>
              <a:rPr lang="en-US" sz="2800" dirty="0" err="1" smtClean="0">
                <a:solidFill>
                  <a:srgbClr val="00B050"/>
                </a:solidFill>
                <a:latin typeface="Gabriola" panose="04040605051002020D02" pitchFamily="82" charset="0"/>
              </a:rPr>
              <a:t>Puro</a:t>
            </a:r>
            <a:r>
              <a:rPr lang="en-US" sz="2800" dirty="0" smtClean="0">
                <a:solidFill>
                  <a:srgbClr val="00B050"/>
                </a:solidFill>
                <a:latin typeface="Gabriola" panose="04040605051002020D02" pitchFamily="82" charset="0"/>
              </a:rPr>
              <a:t>, </a:t>
            </a:r>
            <a:r>
              <a:rPr lang="en-US" sz="2800" dirty="0" err="1" smtClean="0">
                <a:solidFill>
                  <a:srgbClr val="00B050"/>
                </a:solidFill>
                <a:latin typeface="Gabriola" panose="04040605051002020D02" pitchFamily="82" charset="0"/>
              </a:rPr>
              <a:t>Southtown</a:t>
            </a:r>
            <a:r>
              <a:rPr lang="en-US" sz="2800" dirty="0" smtClean="0">
                <a:solidFill>
                  <a:srgbClr val="00B050"/>
                </a:solidFill>
                <a:latin typeface="Gabriola" panose="04040605051002020D02" pitchFamily="82" charset="0"/>
              </a:rPr>
              <a:t>, and Texas</a:t>
            </a:r>
            <a:endParaRPr lang="en-US" sz="2800" dirty="0" smtClean="0">
              <a:latin typeface="Gabriola" panose="04040605051002020D02" pitchFamily="82" charset="0"/>
            </a:endParaRPr>
          </a:p>
          <a:p>
            <a:pPr>
              <a:buSzPct val="75000"/>
              <a:buFont typeface="Wingdings" panose="05000000000000000000" pitchFamily="2" charset="2"/>
              <a:buChar char="v"/>
            </a:pPr>
            <a:r>
              <a:rPr lang="en-US" dirty="0">
                <a:latin typeface="Gabriola" panose="04040605051002020D02" pitchFamily="82" charset="0"/>
              </a:rPr>
              <a:t> </a:t>
            </a:r>
            <a:r>
              <a:rPr lang="en-US" dirty="0" smtClean="0">
                <a:latin typeface="Gabriola" panose="04040605051002020D02" pitchFamily="82" charset="0"/>
              </a:rPr>
              <a:t>Other culturally interesting name terms include: </a:t>
            </a:r>
          </a:p>
          <a:p>
            <a:pPr marL="457200" lvl="1" indent="0">
              <a:buSzPct val="75000"/>
              <a:buNone/>
            </a:pPr>
            <a:r>
              <a:rPr lang="en-US" sz="28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210, Applewhite, Bat, </a:t>
            </a:r>
            <a:r>
              <a:rPr lang="en-US" sz="2800" dirty="0">
                <a:solidFill>
                  <a:schemeClr val="accent5"/>
                </a:solidFill>
                <a:latin typeface="Gabriola" panose="04040605051002020D02" pitchFamily="82" charset="0"/>
              </a:rPr>
              <a:t>Cherry Street, </a:t>
            </a:r>
            <a:r>
              <a:rPr lang="en-US" sz="28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Cinco </a:t>
            </a:r>
            <a:r>
              <a:rPr lang="en-US" sz="2800" dirty="0">
                <a:solidFill>
                  <a:schemeClr val="accent5"/>
                </a:solidFill>
                <a:latin typeface="Gabriola" panose="04040605051002020D02" pitchFamily="82" charset="0"/>
              </a:rPr>
              <a:t>Peso, </a:t>
            </a:r>
            <a:r>
              <a:rPr lang="en-US" sz="2800" dirty="0" err="1" smtClean="0">
                <a:solidFill>
                  <a:schemeClr val="accent5"/>
                </a:solidFill>
                <a:latin typeface="Gabriola" panose="04040605051002020D02" pitchFamily="82" charset="0"/>
              </a:rPr>
              <a:t>Conserveza</a:t>
            </a:r>
            <a:r>
              <a:rPr lang="en-US" sz="2800" dirty="0">
                <a:solidFill>
                  <a:schemeClr val="accent5"/>
                </a:solidFill>
                <a:latin typeface="Gabriola" panose="04040605051002020D02" pitchFamily="82" charset="0"/>
              </a:rPr>
              <a:t>, Danny </a:t>
            </a:r>
            <a:r>
              <a:rPr lang="en-US" sz="2800" dirty="0" err="1" smtClean="0">
                <a:solidFill>
                  <a:schemeClr val="accent5"/>
                </a:solidFill>
                <a:latin typeface="Gabriola" panose="04040605051002020D02" pitchFamily="82" charset="0"/>
              </a:rPr>
              <a:t>Mijo</a:t>
            </a:r>
            <a:r>
              <a:rPr lang="en-US" sz="2800" dirty="0">
                <a:solidFill>
                  <a:schemeClr val="accent5"/>
                </a:solidFill>
                <a:latin typeface="Gabriola" panose="04040605051002020D02" pitchFamily="82" charset="0"/>
              </a:rPr>
              <a:t>, </a:t>
            </a:r>
            <a:r>
              <a:rPr lang="en-US" sz="28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   Davy </a:t>
            </a:r>
            <a:r>
              <a:rPr lang="en-US" sz="2800" dirty="0" err="1" smtClean="0">
                <a:solidFill>
                  <a:schemeClr val="accent5"/>
                </a:solidFill>
                <a:latin typeface="Gabriola" panose="04040605051002020D02" pitchFamily="82" charset="0"/>
              </a:rPr>
              <a:t>Bockett</a:t>
            </a:r>
            <a:r>
              <a:rPr lang="en-US" sz="2800" dirty="0">
                <a:solidFill>
                  <a:schemeClr val="accent5"/>
                </a:solidFill>
                <a:latin typeface="Gabriola" panose="04040605051002020D02" pitchFamily="82" charset="0"/>
              </a:rPr>
              <a:t>, El </a:t>
            </a:r>
            <a:r>
              <a:rPr lang="en-US" sz="2800" dirty="0" err="1">
                <a:solidFill>
                  <a:schemeClr val="accent5"/>
                </a:solidFill>
                <a:latin typeface="Gabriola" panose="04040605051002020D02" pitchFamily="82" charset="0"/>
              </a:rPr>
              <a:t>Gourdo</a:t>
            </a:r>
            <a:r>
              <a:rPr lang="en-US" sz="2800" dirty="0">
                <a:solidFill>
                  <a:schemeClr val="accent5"/>
                </a:solidFill>
                <a:latin typeface="Gabriola" panose="04040605051002020D02" pitchFamily="82" charset="0"/>
              </a:rPr>
              <a:t> </a:t>
            </a:r>
            <a:r>
              <a:rPr lang="en-US" sz="28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Pumpkin</a:t>
            </a:r>
            <a:r>
              <a:rPr lang="en-US" sz="2800" dirty="0">
                <a:solidFill>
                  <a:schemeClr val="accent5"/>
                </a:solidFill>
                <a:latin typeface="Gabriola" panose="04040605051002020D02" pitchFamily="82" charset="0"/>
              </a:rPr>
              <a:t>, Fiesta, Ghost Tracks, King </a:t>
            </a:r>
            <a:r>
              <a:rPr lang="en-US" sz="28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William, La </a:t>
            </a:r>
            <a:r>
              <a:rPr lang="en-US" sz="2800" dirty="0" err="1" smtClean="0">
                <a:solidFill>
                  <a:schemeClr val="accent5"/>
                </a:solidFill>
                <a:latin typeface="Gabriola" panose="04040605051002020D02" pitchFamily="82" charset="0"/>
              </a:rPr>
              <a:t>Villita</a:t>
            </a:r>
            <a:r>
              <a:rPr lang="en-US" sz="28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, Mission</a:t>
            </a:r>
            <a:r>
              <a:rPr lang="en-US" sz="2800" dirty="0">
                <a:solidFill>
                  <a:schemeClr val="accent5"/>
                </a:solidFill>
                <a:latin typeface="Gabriola" panose="04040605051002020D02" pitchFamily="82" charset="0"/>
              </a:rPr>
              <a:t>, Piñata, </a:t>
            </a:r>
            <a:r>
              <a:rPr lang="en-US" sz="2800" dirty="0" err="1" smtClean="0">
                <a:solidFill>
                  <a:schemeClr val="accent5"/>
                </a:solidFill>
                <a:latin typeface="Gabriola" panose="04040605051002020D02" pitchFamily="82" charset="0"/>
              </a:rPr>
              <a:t>Porteransas</a:t>
            </a:r>
            <a:r>
              <a:rPr lang="en-US" sz="28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, Rio, </a:t>
            </a:r>
            <a:r>
              <a:rPr lang="en-US" sz="2800" dirty="0" err="1" smtClean="0">
                <a:solidFill>
                  <a:schemeClr val="accent5"/>
                </a:solidFill>
                <a:latin typeface="Gabriola" panose="04040605051002020D02" pitchFamily="82" charset="0"/>
              </a:rPr>
              <a:t>Riverwalk</a:t>
            </a:r>
            <a:r>
              <a:rPr lang="en-US" sz="28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, </a:t>
            </a:r>
            <a:r>
              <a:rPr lang="en-US" sz="2800" dirty="0" err="1">
                <a:solidFill>
                  <a:schemeClr val="accent5"/>
                </a:solidFill>
                <a:latin typeface="Gabriola" panose="04040605051002020D02" pitchFamily="82" charset="0"/>
              </a:rPr>
              <a:t>Rubia</a:t>
            </a:r>
            <a:r>
              <a:rPr lang="en-US" sz="2800" dirty="0">
                <a:solidFill>
                  <a:schemeClr val="accent5"/>
                </a:solidFill>
                <a:latin typeface="Gabriola" panose="04040605051002020D02" pitchFamily="82" charset="0"/>
              </a:rPr>
              <a:t>, </a:t>
            </a:r>
            <a:r>
              <a:rPr lang="en-US" sz="2800" dirty="0" err="1" smtClean="0">
                <a:solidFill>
                  <a:schemeClr val="accent5"/>
                </a:solidFill>
                <a:latin typeface="Gabriola" panose="04040605051002020D02" pitchFamily="82" charset="0"/>
              </a:rPr>
              <a:t>SoFlo</a:t>
            </a:r>
            <a:r>
              <a:rPr lang="en-US" sz="2800" dirty="0">
                <a:solidFill>
                  <a:schemeClr val="accent5"/>
                </a:solidFill>
                <a:latin typeface="Gabriola" panose="04040605051002020D02" pitchFamily="82" charset="0"/>
              </a:rPr>
              <a:t>, </a:t>
            </a:r>
            <a:r>
              <a:rPr lang="en-US" sz="28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Tejano</a:t>
            </a:r>
            <a:r>
              <a:rPr lang="en-US" sz="2800" dirty="0">
                <a:solidFill>
                  <a:schemeClr val="accent5"/>
                </a:solidFill>
                <a:latin typeface="Gabriola" panose="04040605051002020D02" pitchFamily="82" charset="0"/>
              </a:rPr>
              <a:t>, </a:t>
            </a:r>
            <a:r>
              <a:rPr lang="en-US" sz="2800" dirty="0" err="1" smtClean="0">
                <a:solidFill>
                  <a:schemeClr val="accent5"/>
                </a:solidFill>
                <a:latin typeface="Gabriola" panose="04040605051002020D02" pitchFamily="82" charset="0"/>
              </a:rPr>
              <a:t>Texican</a:t>
            </a:r>
            <a:r>
              <a:rPr lang="en-US" sz="2800" dirty="0" smtClean="0">
                <a:solidFill>
                  <a:schemeClr val="accent5"/>
                </a:solidFill>
                <a:latin typeface="Gabriola" panose="04040605051002020D02" pitchFamily="82" charset="0"/>
              </a:rPr>
              <a:t>, and </a:t>
            </a:r>
            <a:r>
              <a:rPr lang="en-US" sz="2800" dirty="0">
                <a:solidFill>
                  <a:schemeClr val="accent5"/>
                </a:solidFill>
                <a:latin typeface="Gabriola" panose="04040605051002020D02" pitchFamily="82" charset="0"/>
              </a:rPr>
              <a:t>Winter Texan</a:t>
            </a:r>
            <a:r>
              <a:rPr lang="en-US" sz="2800" dirty="0" smtClean="0">
                <a:solidFill>
                  <a:schemeClr val="accent5"/>
                </a:solidFill>
              </a:rPr>
              <a:t/>
            </a:r>
            <a:br>
              <a:rPr lang="en-US" sz="2800" dirty="0" smtClean="0">
                <a:solidFill>
                  <a:schemeClr val="accent5"/>
                </a:solidFill>
              </a:rPr>
            </a:br>
            <a:endParaRPr lang="en-US" sz="2800" dirty="0" smtClean="0">
              <a:solidFill>
                <a:schemeClr val="accent5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94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46" b="19751"/>
          <a:stretch/>
        </p:blipFill>
        <p:spPr>
          <a:xfrm>
            <a:off x="248529" y="1362414"/>
            <a:ext cx="11694942" cy="52157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Gabriola" panose="04040605051002020D02" pitchFamily="82" charset="0"/>
              </a:rPr>
              <a:t>WORD CLOUD: BEER NAMES</a:t>
            </a:r>
            <a:endParaRPr lang="en-US" sz="6000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85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38000">
              <a:schemeClr val="accent4">
                <a:lumMod val="20000"/>
                <a:lumOff val="80000"/>
              </a:schemeClr>
            </a:gs>
            <a:gs pos="71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47097"/>
            <a:ext cx="12192000" cy="23876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rajan Pro" panose="02020502050506020301" pitchFamily="18" charset="0"/>
              </a:rPr>
              <a:t>THANK </a:t>
            </a:r>
            <a:br>
              <a:rPr lang="en-US" dirty="0" smtClean="0">
                <a:latin typeface="Trajan Pro" panose="02020502050506020301" pitchFamily="18" charset="0"/>
              </a:rPr>
            </a:br>
            <a:r>
              <a:rPr lang="en-US" dirty="0" smtClean="0">
                <a:latin typeface="Trajan Pro" panose="02020502050506020301" pitchFamily="18" charset="0"/>
              </a:rPr>
              <a:t>YOU</a:t>
            </a:r>
            <a:endParaRPr lang="en-US" dirty="0">
              <a:latin typeface="Trajan Pro" panose="02020502050506020301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59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Gabriola" panose="04040605051002020D02" pitchFamily="82" charset="0"/>
              </a:rPr>
              <a:t>Project Background</a:t>
            </a:r>
            <a:endParaRPr lang="en-US" b="1" dirty="0">
              <a:latin typeface="Gabriola" panose="04040605051002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93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Gabriola" panose="04040605051002020D02" pitchFamily="82" charset="0"/>
              </a:rPr>
              <a:t>Use the Beer Advocate website for each of the breweries and brewpubs in San Antonio to do the following:</a:t>
            </a:r>
          </a:p>
          <a:p>
            <a:pPr marL="0" indent="0">
              <a:buNone/>
            </a:pPr>
            <a:endParaRPr lang="en-US" sz="3200" dirty="0" smtClean="0">
              <a:latin typeface="Gabriola" panose="04040605051002020D02" pitchFamily="82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Gabriola" panose="04040605051002020D02" pitchFamily="82" charset="0"/>
              </a:rPr>
              <a:t>1) retrieve the name, style, and rating for each beer they have ratings for</a:t>
            </a:r>
          </a:p>
          <a:p>
            <a:pPr marL="514350" indent="-514350">
              <a:buAutoNum type="arabicParenR"/>
            </a:pPr>
            <a:endParaRPr lang="en-US" sz="3200" dirty="0" smtClean="0">
              <a:latin typeface="Gabriola" panose="04040605051002020D02" pitchFamily="82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Gabriola" panose="04040605051002020D02" pitchFamily="82" charset="0"/>
              </a:rPr>
              <a:t>2) calculate and graph summary statistics of the ratings by style</a:t>
            </a:r>
          </a:p>
          <a:p>
            <a:pPr marL="0" indent="0">
              <a:buNone/>
            </a:pPr>
            <a:endParaRPr lang="en-US" sz="3200" dirty="0" smtClean="0">
              <a:latin typeface="Gabriola" panose="04040605051002020D02" pitchFamily="82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Gabriola" panose="04040605051002020D02" pitchFamily="82" charset="0"/>
              </a:rPr>
              <a:t>3) conduct text analysis of the names as well as the consumer reviews for select styles to summarize and visualize key terms describing the products to compare and contrast the styles</a:t>
            </a:r>
            <a:endParaRPr lang="en-US" sz="3200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65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4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Gabriola" panose="04040605051002020D02" pitchFamily="82" charset="0"/>
              </a:rPr>
              <a:t>Research Questions</a:t>
            </a:r>
            <a:endParaRPr lang="en-US" b="1" dirty="0">
              <a:latin typeface="Gabriola" panose="04040605051002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latin typeface="Gabriola" panose="04040605051002020D02" pitchFamily="82" charset="0"/>
              </a:rPr>
              <a:t>1) What are the most common and the highest rated styles of locally made beers?</a:t>
            </a:r>
          </a:p>
          <a:p>
            <a:pPr marL="514350" indent="-514350">
              <a:buAutoNum type="arabicParenR"/>
            </a:pPr>
            <a:endParaRPr lang="en-US" sz="3200" dirty="0" smtClean="0">
              <a:latin typeface="Gabriola" panose="04040605051002020D02" pitchFamily="82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Gabriola" panose="04040605051002020D02" pitchFamily="82" charset="0"/>
              </a:rPr>
              <a:t>2) For the leading styles, how do consumers describe them?</a:t>
            </a:r>
          </a:p>
          <a:p>
            <a:pPr marL="0" indent="0">
              <a:buNone/>
            </a:pPr>
            <a:endParaRPr lang="en-US" sz="3200" dirty="0" smtClean="0">
              <a:latin typeface="Gabriola" panose="04040605051002020D02" pitchFamily="82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Gabriola" panose="04040605051002020D02" pitchFamily="82" charset="0"/>
              </a:rPr>
              <a:t>3) What common themes are present in the names of the beers that reflect the local culture?</a:t>
            </a:r>
          </a:p>
          <a:p>
            <a:endParaRPr lang="en-US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03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195943"/>
              </p:ext>
            </p:extLst>
          </p:nvPr>
        </p:nvGraphicFramePr>
        <p:xfrm>
          <a:off x="7088951" y="396461"/>
          <a:ext cx="4252110" cy="5984225"/>
        </p:xfrm>
        <a:graphic>
          <a:graphicData uri="http://schemas.openxmlformats.org/drawingml/2006/table">
            <a:tbl>
              <a:tblPr/>
              <a:tblGrid>
                <a:gridCol w="3618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18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1" dirty="0">
                          <a:solidFill>
                            <a:srgbClr val="DF740C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Brewer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b="1" dirty="0">
                          <a:solidFill>
                            <a:srgbClr val="DF740C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Count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18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Alamo Beer Co.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Back Unturned Brewing Company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Blue Star Brewing Company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Busted Sandal Brewing Company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Freetail Brewing Company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HighWheel Beerworks (Dorćol Distilling+ Brewing Co.)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Islla Street Brewing Company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787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Künstler Brewing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0173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Longtab Brewing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Mad Pecker Brewing Co.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0173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Maverick Whiskey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Ranger Creek Brewing &amp; Distilling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0173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Roadmap Brewing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Southerleigh Fine Food &amp; Brewery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Weathered Souls Brewing Co.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 dirty="0">
                          <a:solidFill>
                            <a:srgbClr val="FFE64D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6FC3DF">
                          <a:alpha val="100000"/>
                        </a:srgbClr>
                      </a:solidFill>
                      <a:prstDash val="solid"/>
                    </a:lnB>
                    <a:solidFill>
                      <a:srgbClr val="0C141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60220" y="396461"/>
            <a:ext cx="612370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Gabriola" panose="04040605051002020D02" pitchFamily="82" charset="0"/>
                <a:cs typeface="MV Boli" panose="02000500030200090000" pitchFamily="2" charset="0"/>
              </a:rPr>
              <a:t>SAN ANTONIO BREWERS</a:t>
            </a:r>
          </a:p>
          <a:p>
            <a:r>
              <a:rPr lang="en-US" sz="3200" dirty="0" smtClean="0">
                <a:latin typeface="Gabriola" panose="04040605051002020D02" pitchFamily="82" charset="0"/>
                <a:cs typeface="MV Boli" panose="02000500030200090000" pitchFamily="2" charset="0"/>
              </a:rPr>
              <a:t>(as located on https://www.beeradvocate.com/)</a:t>
            </a:r>
            <a:endParaRPr lang="en-US" sz="3200" dirty="0">
              <a:latin typeface="Gabriola" panose="04040605051002020D02" pitchFamily="8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4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Gabriola" panose="04040605051002020D02" pitchFamily="82" charset="0"/>
              </a:rPr>
              <a:t>Methodology / R Code</a:t>
            </a:r>
            <a:endParaRPr lang="en-US" b="1" dirty="0">
              <a:latin typeface="Gabriola" panose="04040605051002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074" y="1547446"/>
            <a:ext cx="2736273" cy="5078436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Gabriola" panose="04040605051002020D02" pitchFamily="82" charset="0"/>
              </a:rPr>
              <a:t>R Libraries Used:</a:t>
            </a:r>
          </a:p>
          <a:p>
            <a:pPr marL="457200" lvl="1" indent="0">
              <a:buNone/>
            </a:pPr>
            <a:r>
              <a:rPr lang="en-US" dirty="0">
                <a:latin typeface="Gabriola" panose="04040605051002020D02" pitchFamily="82" charset="0"/>
              </a:rPr>
              <a:t>library(</a:t>
            </a:r>
            <a:r>
              <a:rPr lang="en-US" dirty="0" err="1">
                <a:latin typeface="Gabriola" panose="04040605051002020D02" pitchFamily="82" charset="0"/>
              </a:rPr>
              <a:t>tidyverse</a:t>
            </a:r>
            <a:r>
              <a:rPr lang="en-US" dirty="0">
                <a:latin typeface="Gabriola" panose="04040605051002020D02" pitchFamily="82" charset="0"/>
              </a:rPr>
              <a:t>)</a:t>
            </a:r>
          </a:p>
          <a:p>
            <a:pPr marL="457200" lvl="1" indent="0">
              <a:buNone/>
            </a:pPr>
            <a:r>
              <a:rPr lang="en-US" dirty="0">
                <a:latin typeface="Gabriola" panose="04040605051002020D02" pitchFamily="82" charset="0"/>
              </a:rPr>
              <a:t>library(</a:t>
            </a:r>
            <a:r>
              <a:rPr lang="en-US" dirty="0" err="1">
                <a:latin typeface="Gabriola" panose="04040605051002020D02" pitchFamily="82" charset="0"/>
              </a:rPr>
              <a:t>stringr</a:t>
            </a:r>
            <a:r>
              <a:rPr lang="en-US" dirty="0">
                <a:latin typeface="Gabriola" panose="04040605051002020D02" pitchFamily="82" charset="0"/>
              </a:rPr>
              <a:t>)</a:t>
            </a:r>
          </a:p>
          <a:p>
            <a:pPr marL="457200" lvl="1" indent="0">
              <a:buNone/>
            </a:pPr>
            <a:r>
              <a:rPr lang="en-US" dirty="0">
                <a:latin typeface="Gabriola" panose="04040605051002020D02" pitchFamily="82" charset="0"/>
              </a:rPr>
              <a:t>library(</a:t>
            </a:r>
            <a:r>
              <a:rPr lang="en-US" dirty="0" err="1">
                <a:latin typeface="Gabriola" panose="04040605051002020D02" pitchFamily="82" charset="0"/>
              </a:rPr>
              <a:t>ralger</a:t>
            </a:r>
            <a:r>
              <a:rPr lang="en-US" dirty="0">
                <a:latin typeface="Gabriola" panose="04040605051002020D02" pitchFamily="82" charset="0"/>
              </a:rPr>
              <a:t>)  </a:t>
            </a:r>
          </a:p>
          <a:p>
            <a:pPr marL="457200" lvl="1" indent="0">
              <a:buNone/>
            </a:pPr>
            <a:r>
              <a:rPr lang="en-US" dirty="0">
                <a:latin typeface="Gabriola" panose="04040605051002020D02" pitchFamily="82" charset="0"/>
              </a:rPr>
              <a:t>library(</a:t>
            </a:r>
            <a:r>
              <a:rPr lang="en-US" dirty="0" err="1">
                <a:latin typeface="Gabriola" panose="04040605051002020D02" pitchFamily="82" charset="0"/>
              </a:rPr>
              <a:t>rvest</a:t>
            </a:r>
            <a:r>
              <a:rPr lang="en-US" dirty="0">
                <a:latin typeface="Gabriola" panose="04040605051002020D02" pitchFamily="82" charset="0"/>
              </a:rPr>
              <a:t>)</a:t>
            </a:r>
          </a:p>
          <a:p>
            <a:pPr marL="457200" lvl="1" indent="0">
              <a:buNone/>
            </a:pPr>
            <a:r>
              <a:rPr lang="en-US" dirty="0">
                <a:latin typeface="Gabriola" panose="04040605051002020D02" pitchFamily="82" charset="0"/>
              </a:rPr>
              <a:t>library(</a:t>
            </a:r>
            <a:r>
              <a:rPr lang="en-US" dirty="0" err="1">
                <a:latin typeface="Gabriola" panose="04040605051002020D02" pitchFamily="82" charset="0"/>
              </a:rPr>
              <a:t>RColorBrewer</a:t>
            </a:r>
            <a:r>
              <a:rPr lang="en-US" dirty="0">
                <a:latin typeface="Gabriola" panose="04040605051002020D02" pitchFamily="82" charset="0"/>
              </a:rPr>
              <a:t>)</a:t>
            </a:r>
          </a:p>
          <a:p>
            <a:pPr marL="457200" lvl="1" indent="0">
              <a:buNone/>
            </a:pPr>
            <a:r>
              <a:rPr lang="en-US" dirty="0">
                <a:latin typeface="Gabriola" panose="04040605051002020D02" pitchFamily="82" charset="0"/>
              </a:rPr>
              <a:t>library(</a:t>
            </a:r>
            <a:r>
              <a:rPr lang="en-US" dirty="0" err="1">
                <a:latin typeface="Gabriola" panose="04040605051002020D02" pitchFamily="82" charset="0"/>
              </a:rPr>
              <a:t>flextable</a:t>
            </a:r>
            <a:r>
              <a:rPr lang="en-US" dirty="0">
                <a:latin typeface="Gabriola" panose="04040605051002020D02" pitchFamily="82" charset="0"/>
              </a:rPr>
              <a:t>)</a:t>
            </a:r>
          </a:p>
          <a:p>
            <a:pPr marL="457200" lvl="1" indent="0">
              <a:buNone/>
            </a:pPr>
            <a:r>
              <a:rPr lang="en-US" dirty="0">
                <a:latin typeface="Gabriola" panose="04040605051002020D02" pitchFamily="82" charset="0"/>
              </a:rPr>
              <a:t>library(tm)</a:t>
            </a:r>
          </a:p>
          <a:p>
            <a:pPr marL="457200" lvl="1" indent="0">
              <a:buNone/>
            </a:pPr>
            <a:r>
              <a:rPr lang="en-US" dirty="0">
                <a:latin typeface="Gabriola" panose="04040605051002020D02" pitchFamily="82" charset="0"/>
              </a:rPr>
              <a:t>library(</a:t>
            </a:r>
            <a:r>
              <a:rPr lang="en-US" dirty="0" err="1">
                <a:latin typeface="Gabriola" panose="04040605051002020D02" pitchFamily="82" charset="0"/>
              </a:rPr>
              <a:t>SnowballC</a:t>
            </a:r>
            <a:r>
              <a:rPr lang="en-US" dirty="0">
                <a:latin typeface="Gabriola" panose="04040605051002020D02" pitchFamily="82" charset="0"/>
              </a:rPr>
              <a:t>)</a:t>
            </a:r>
          </a:p>
          <a:p>
            <a:pPr marL="457200" lvl="1" indent="0">
              <a:buNone/>
            </a:pPr>
            <a:r>
              <a:rPr lang="en-US" dirty="0">
                <a:latin typeface="Gabriola" panose="04040605051002020D02" pitchFamily="82" charset="0"/>
              </a:rPr>
              <a:t>library(wordcloud2)</a:t>
            </a:r>
          </a:p>
          <a:p>
            <a:pPr marL="457200" lvl="1" indent="0">
              <a:buNone/>
            </a:pPr>
            <a:r>
              <a:rPr lang="en-US" dirty="0">
                <a:latin typeface="Gabriola" panose="04040605051002020D02" pitchFamily="82" charset="0"/>
              </a:rPr>
              <a:t>library(</a:t>
            </a:r>
            <a:r>
              <a:rPr lang="en-US" dirty="0" err="1">
                <a:latin typeface="Gabriola" panose="04040605051002020D02" pitchFamily="82" charset="0"/>
              </a:rPr>
              <a:t>tidytext</a:t>
            </a:r>
            <a:r>
              <a:rPr lang="en-US" dirty="0">
                <a:latin typeface="Gabriola" panose="04040605051002020D02" pitchFamily="82" charset="0"/>
              </a:rPr>
              <a:t>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78102" y="1547447"/>
            <a:ext cx="7441811" cy="50784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Gabriola" panose="04040605051002020D02" pitchFamily="82" charset="0"/>
              </a:rPr>
              <a:t>Get List of Breweries:</a:t>
            </a:r>
            <a:endParaRPr lang="en-US" dirty="0">
              <a:latin typeface="Gabriola" panose="04040605051002020D02" pitchFamily="82" charset="0"/>
            </a:endParaRPr>
          </a:p>
          <a:p>
            <a:pPr marL="0" indent="0">
              <a:buNone/>
            </a:pPr>
            <a:r>
              <a:rPr lang="en-US" dirty="0" smtClean="0">
                <a:latin typeface="Gabriola" panose="04040605051002020D02" pitchFamily="82" charset="0"/>
              </a:rPr>
              <a:t># </a:t>
            </a:r>
            <a:r>
              <a:rPr lang="en-US" dirty="0">
                <a:latin typeface="Gabriola" panose="04040605051002020D02" pitchFamily="82" charset="0"/>
              </a:rPr>
              <a:t>San Antonio Main Page</a:t>
            </a:r>
          </a:p>
          <a:p>
            <a:pPr marL="0" indent="0">
              <a:buNone/>
            </a:pPr>
            <a:r>
              <a:rPr lang="en-US" dirty="0" err="1">
                <a:latin typeface="Gabriola" panose="04040605051002020D02" pitchFamily="82" charset="0"/>
              </a:rPr>
              <a:t>url_city</a:t>
            </a:r>
            <a:r>
              <a:rPr lang="en-US" dirty="0">
                <a:latin typeface="Gabriola" panose="04040605051002020D02" pitchFamily="82" charset="0"/>
              </a:rPr>
              <a:t> &lt;- 'https://www.beeradvocate.com/place/city/74/'</a:t>
            </a:r>
          </a:p>
          <a:p>
            <a:pPr marL="0" indent="0">
              <a:buNone/>
            </a:pPr>
            <a:endParaRPr lang="en-US" dirty="0">
              <a:latin typeface="Gabriola" panose="04040605051002020D02" pitchFamily="82" charset="0"/>
            </a:endParaRPr>
          </a:p>
          <a:p>
            <a:pPr marL="0" indent="0">
              <a:buNone/>
            </a:pPr>
            <a:r>
              <a:rPr lang="en-US" dirty="0">
                <a:latin typeface="Gabriola" panose="04040605051002020D02" pitchFamily="82" charset="0"/>
              </a:rPr>
              <a:t># get </a:t>
            </a:r>
            <a:r>
              <a:rPr lang="en-US" dirty="0" err="1">
                <a:latin typeface="Gabriola" panose="04040605051002020D02" pitchFamily="82" charset="0"/>
              </a:rPr>
              <a:t>url</a:t>
            </a:r>
            <a:r>
              <a:rPr lang="en-US" dirty="0">
                <a:latin typeface="Gabriola" panose="04040605051002020D02" pitchFamily="82" charset="0"/>
              </a:rPr>
              <a:t> links to brewers</a:t>
            </a:r>
          </a:p>
          <a:p>
            <a:pPr marL="0" indent="0">
              <a:buNone/>
            </a:pPr>
            <a:r>
              <a:rPr lang="en-US" dirty="0" err="1">
                <a:latin typeface="Gabriola" panose="04040605051002020D02" pitchFamily="82" charset="0"/>
              </a:rPr>
              <a:t>brewers_abs_urls</a:t>
            </a:r>
            <a:r>
              <a:rPr lang="en-US" dirty="0">
                <a:latin typeface="Gabriola" panose="04040605051002020D02" pitchFamily="82" charset="0"/>
              </a:rPr>
              <a:t> &lt;- </a:t>
            </a:r>
            <a:r>
              <a:rPr lang="en-US" dirty="0" err="1">
                <a:latin typeface="Gabriola" panose="04040605051002020D02" pitchFamily="82" charset="0"/>
              </a:rPr>
              <a:t>weblink_scrap</a:t>
            </a:r>
            <a:r>
              <a:rPr lang="en-US" dirty="0">
                <a:latin typeface="Gabriola" panose="04040605051002020D02" pitchFamily="82" charset="0"/>
              </a:rPr>
              <a:t>(link = </a:t>
            </a:r>
            <a:r>
              <a:rPr lang="en-US" dirty="0" err="1">
                <a:latin typeface="Gabriola" panose="04040605051002020D02" pitchFamily="82" charset="0"/>
              </a:rPr>
              <a:t>url_city</a:t>
            </a:r>
            <a:r>
              <a:rPr lang="en-US" dirty="0">
                <a:latin typeface="Gabriola" panose="04040605051002020D02" pitchFamily="82" charset="0"/>
              </a:rPr>
              <a:t>)  #using </a:t>
            </a:r>
            <a:r>
              <a:rPr lang="en-US" dirty="0" err="1">
                <a:latin typeface="Gabriola" panose="04040605051002020D02" pitchFamily="82" charset="0"/>
              </a:rPr>
              <a:t>ralger</a:t>
            </a:r>
            <a:endParaRPr lang="en-US" dirty="0">
              <a:latin typeface="Gabriola" panose="04040605051002020D02" pitchFamily="82" charset="0"/>
            </a:endParaRPr>
          </a:p>
          <a:p>
            <a:pPr marL="0" indent="0">
              <a:buNone/>
            </a:pPr>
            <a:r>
              <a:rPr lang="en-US" dirty="0" err="1">
                <a:latin typeface="Gabriola" panose="04040605051002020D02" pitchFamily="82" charset="0"/>
              </a:rPr>
              <a:t>brewers_abs_urls</a:t>
            </a:r>
            <a:r>
              <a:rPr lang="en-US" dirty="0">
                <a:latin typeface="Gabriola" panose="04040605051002020D02" pitchFamily="82" charset="0"/>
              </a:rPr>
              <a:t> &lt;- </a:t>
            </a:r>
            <a:r>
              <a:rPr lang="en-US" dirty="0" err="1">
                <a:latin typeface="Gabriola" panose="04040605051002020D02" pitchFamily="82" charset="0"/>
              </a:rPr>
              <a:t>brewers_abs_urls</a:t>
            </a:r>
            <a:r>
              <a:rPr lang="en-US" dirty="0">
                <a:latin typeface="Gabriola" panose="04040605051002020D02" pitchFamily="82" charset="0"/>
              </a:rPr>
              <a:t>[(</a:t>
            </a:r>
            <a:r>
              <a:rPr lang="en-US" dirty="0" err="1">
                <a:latin typeface="Gabriola" panose="04040605051002020D02" pitchFamily="82" charset="0"/>
              </a:rPr>
              <a:t>str_sub</a:t>
            </a:r>
            <a:r>
              <a:rPr lang="en-US" dirty="0">
                <a:latin typeface="Gabriola" panose="04040605051002020D02" pitchFamily="82" charset="0"/>
              </a:rPr>
              <a:t>(brewers_abs_urls,1,14)=='/beer/profile/')]</a:t>
            </a:r>
          </a:p>
          <a:p>
            <a:pPr marL="0" indent="0">
              <a:buNone/>
            </a:pPr>
            <a:r>
              <a:rPr lang="en-US" dirty="0" err="1">
                <a:latin typeface="Gabriola" panose="04040605051002020D02" pitchFamily="82" charset="0"/>
              </a:rPr>
              <a:t>brewers_abs_urls</a:t>
            </a:r>
            <a:r>
              <a:rPr lang="en-US" dirty="0">
                <a:latin typeface="Gabriola" panose="04040605051002020D02" pitchFamily="82" charset="0"/>
              </a:rPr>
              <a:t> &lt;- </a:t>
            </a:r>
            <a:r>
              <a:rPr lang="en-US" dirty="0" err="1">
                <a:latin typeface="Gabriola" panose="04040605051002020D02" pitchFamily="82" charset="0"/>
              </a:rPr>
              <a:t>brewers_abs_urls</a:t>
            </a:r>
            <a:r>
              <a:rPr lang="en-US" dirty="0">
                <a:latin typeface="Gabriola" panose="04040605051002020D02" pitchFamily="82" charset="0"/>
              </a:rPr>
              <a:t>[(</a:t>
            </a:r>
            <a:r>
              <a:rPr lang="en-US" dirty="0" err="1">
                <a:latin typeface="Gabriola" panose="04040605051002020D02" pitchFamily="82" charset="0"/>
              </a:rPr>
              <a:t>str_sub</a:t>
            </a:r>
            <a:r>
              <a:rPr lang="en-US" dirty="0">
                <a:latin typeface="Gabriola" panose="04040605051002020D02" pitchFamily="82" charset="0"/>
              </a:rPr>
              <a:t>(brewers_abs_urls,-1,-1)=='/')]</a:t>
            </a:r>
          </a:p>
          <a:p>
            <a:pPr marL="0" indent="0">
              <a:buNone/>
            </a:pPr>
            <a:r>
              <a:rPr lang="en-US" dirty="0" err="1">
                <a:latin typeface="Gabriola" panose="04040605051002020D02" pitchFamily="82" charset="0"/>
              </a:rPr>
              <a:t>brewers_abs_urls</a:t>
            </a:r>
            <a:r>
              <a:rPr lang="en-US" dirty="0">
                <a:latin typeface="Gabriola" panose="04040605051002020D02" pitchFamily="82" charset="0"/>
              </a:rPr>
              <a:t> &lt;- </a:t>
            </a:r>
            <a:r>
              <a:rPr lang="en-US" dirty="0" err="1">
                <a:latin typeface="Gabriola" panose="04040605051002020D02" pitchFamily="82" charset="0"/>
              </a:rPr>
              <a:t>brewers_abs_urls</a:t>
            </a:r>
            <a:r>
              <a:rPr lang="en-US" dirty="0">
                <a:latin typeface="Gabriola" panose="04040605051002020D02" pitchFamily="82" charset="0"/>
              </a:rPr>
              <a:t>[!is.na(</a:t>
            </a:r>
            <a:r>
              <a:rPr lang="en-US" dirty="0" err="1">
                <a:latin typeface="Gabriola" panose="04040605051002020D02" pitchFamily="82" charset="0"/>
              </a:rPr>
              <a:t>brewers_abs_urls</a:t>
            </a:r>
            <a:r>
              <a:rPr lang="en-US" dirty="0">
                <a:latin typeface="Gabriola" panose="04040605051002020D02" pitchFamily="82" charset="0"/>
              </a:rPr>
              <a:t>)]</a:t>
            </a:r>
          </a:p>
          <a:p>
            <a:pPr marL="0" indent="0">
              <a:buNone/>
            </a:pPr>
            <a:r>
              <a:rPr lang="en-US" dirty="0" err="1">
                <a:latin typeface="Gabriola" panose="04040605051002020D02" pitchFamily="82" charset="0"/>
              </a:rPr>
              <a:t>brewers_abs_urls</a:t>
            </a:r>
            <a:r>
              <a:rPr lang="en-US" dirty="0">
                <a:latin typeface="Gabriola" panose="04040605051002020D02" pitchFamily="82" charset="0"/>
              </a:rPr>
              <a:t> &lt;- unique(</a:t>
            </a:r>
            <a:r>
              <a:rPr lang="en-US" dirty="0" err="1">
                <a:latin typeface="Gabriola" panose="04040605051002020D02" pitchFamily="82" charset="0"/>
              </a:rPr>
              <a:t>brewers_abs_urls</a:t>
            </a:r>
            <a:r>
              <a:rPr lang="en-US" dirty="0">
                <a:latin typeface="Gabriola" panose="04040605051002020D02" pitchFamily="82" charset="0"/>
              </a:rPr>
              <a:t>) %&gt;% </a:t>
            </a:r>
          </a:p>
          <a:p>
            <a:pPr marL="0" indent="0">
              <a:buNone/>
            </a:pPr>
            <a:r>
              <a:rPr lang="en-US" dirty="0">
                <a:latin typeface="Gabriola" panose="04040605051002020D02" pitchFamily="82" charset="0"/>
              </a:rPr>
              <a:t>  </a:t>
            </a:r>
            <a:r>
              <a:rPr lang="en-US" dirty="0" err="1">
                <a:latin typeface="Gabriola" panose="04040605051002020D02" pitchFamily="82" charset="0"/>
              </a:rPr>
              <a:t>url_absolute</a:t>
            </a:r>
            <a:r>
              <a:rPr lang="en-US" dirty="0">
                <a:latin typeface="Gabriola" panose="04040605051002020D02" pitchFamily="82" charset="0"/>
              </a:rPr>
              <a:t>(</a:t>
            </a:r>
            <a:r>
              <a:rPr lang="en-US" dirty="0" err="1">
                <a:latin typeface="Gabriola" panose="04040605051002020D02" pitchFamily="82" charset="0"/>
              </a:rPr>
              <a:t>url_city</a:t>
            </a:r>
            <a:r>
              <a:rPr lang="en-US" dirty="0">
                <a:latin typeface="Gabriola" panose="04040605051002020D02" pitchFamily="82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Gabriola" panose="04040605051002020D02" pitchFamily="82" charset="0"/>
            </a:endParaRPr>
          </a:p>
          <a:p>
            <a:pPr marL="0" indent="0">
              <a:buNone/>
            </a:pPr>
            <a:r>
              <a:rPr lang="en-US" dirty="0" err="1">
                <a:latin typeface="Gabriola" panose="04040605051002020D02" pitchFamily="82" charset="0"/>
              </a:rPr>
              <a:t>brewers_all</a:t>
            </a:r>
            <a:r>
              <a:rPr lang="en-US" dirty="0">
                <a:latin typeface="Gabriola" panose="04040605051002020D02" pitchFamily="82" charset="0"/>
              </a:rPr>
              <a:t> &lt;- </a:t>
            </a:r>
            <a:r>
              <a:rPr lang="en-US" dirty="0" err="1">
                <a:latin typeface="Gabriola" panose="04040605051002020D02" pitchFamily="82" charset="0"/>
              </a:rPr>
              <a:t>data.frame</a:t>
            </a:r>
            <a:r>
              <a:rPr lang="en-US" dirty="0">
                <a:latin typeface="Gabriola" panose="04040605051002020D02" pitchFamily="82" charset="0"/>
              </a:rPr>
              <a:t>(</a:t>
            </a:r>
            <a:r>
              <a:rPr lang="en-US" dirty="0" err="1">
                <a:latin typeface="Gabriola" panose="04040605051002020D02" pitchFamily="82" charset="0"/>
              </a:rPr>
              <a:t>brewers_abs_urls</a:t>
            </a:r>
            <a:r>
              <a:rPr lang="en-US" dirty="0">
                <a:latin typeface="Gabriola" panose="04040605051002020D02" pitchFamily="8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593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abriola" panose="04040605051002020D02" pitchFamily="82" charset="0"/>
              </a:rPr>
              <a:t>Methodology / R </a:t>
            </a:r>
            <a:r>
              <a:rPr lang="en-US" b="1" dirty="0" smtClean="0">
                <a:latin typeface="Gabriola" panose="04040605051002020D02" pitchFamily="82" charset="0"/>
              </a:rPr>
              <a:t>Code (continued)</a:t>
            </a:r>
            <a:endParaRPr lang="en-US" b="1" dirty="0">
              <a:latin typeface="Gabriola" panose="04040605051002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>
              <a:buSzPct val="50000"/>
              <a:buFont typeface="Wingdings" panose="05000000000000000000" pitchFamily="2" charset="2"/>
              <a:buChar char="q"/>
            </a:pPr>
            <a:r>
              <a:rPr lang="en-US" dirty="0" smtClean="0">
                <a:latin typeface="Gabriola" panose="04040605051002020D02" pitchFamily="82" charset="0"/>
              </a:rPr>
              <a:t>For Loop to load each brewer’s page (total of 15) and scrape table of beer names, styles, ratings, and </a:t>
            </a:r>
            <a:r>
              <a:rPr lang="en-US" dirty="0" err="1" smtClean="0">
                <a:latin typeface="Gabriola" panose="04040605051002020D02" pitchFamily="82" charset="0"/>
              </a:rPr>
              <a:t>url</a:t>
            </a:r>
            <a:endParaRPr lang="en-US" dirty="0" smtClean="0">
              <a:latin typeface="Gabriola" panose="04040605051002020D02" pitchFamily="82" charset="0"/>
            </a:endParaRPr>
          </a:p>
          <a:p>
            <a:pPr>
              <a:buSzPct val="50000"/>
              <a:buFont typeface="Wingdings" panose="05000000000000000000" pitchFamily="2" charset="2"/>
              <a:buChar char="q"/>
            </a:pPr>
            <a:r>
              <a:rPr lang="en-US" dirty="0" smtClean="0">
                <a:latin typeface="Gabriola" panose="04040605051002020D02" pitchFamily="82" charset="0"/>
              </a:rPr>
              <a:t>Combine beer lists into a single </a:t>
            </a:r>
            <a:r>
              <a:rPr lang="en-US" dirty="0" err="1" smtClean="0">
                <a:latin typeface="Gabriola" panose="04040605051002020D02" pitchFamily="82" charset="0"/>
              </a:rPr>
              <a:t>dataframe</a:t>
            </a:r>
            <a:r>
              <a:rPr lang="en-US" dirty="0" smtClean="0">
                <a:latin typeface="Gabriola" panose="04040605051002020D02" pitchFamily="82" charset="0"/>
              </a:rPr>
              <a:t> (n = 575 individual beers)</a:t>
            </a:r>
          </a:p>
          <a:p>
            <a:pPr>
              <a:buSzPct val="50000"/>
              <a:buFont typeface="Wingdings" panose="05000000000000000000" pitchFamily="2" charset="2"/>
              <a:buChar char="q"/>
            </a:pPr>
            <a:r>
              <a:rPr lang="en-US" dirty="0" smtClean="0">
                <a:latin typeface="Gabriola" panose="04040605051002020D02" pitchFamily="82" charset="0"/>
              </a:rPr>
              <a:t>Map beer styles into one of 14 categories, as listed </a:t>
            </a:r>
            <a:r>
              <a:rPr lang="en-US" dirty="0">
                <a:latin typeface="Gabriola" panose="04040605051002020D02" pitchFamily="82" charset="0"/>
              </a:rPr>
              <a:t>on </a:t>
            </a:r>
            <a:r>
              <a:rPr lang="en-US" dirty="0" smtClean="0">
                <a:latin typeface="Gabriola" panose="04040605051002020D02" pitchFamily="82" charset="0"/>
                <a:hlinkClick r:id="rId2"/>
              </a:rPr>
              <a:t>www.beeradvocate.com/beer/styles</a:t>
            </a:r>
            <a:endParaRPr lang="en-US" dirty="0">
              <a:latin typeface="Gabriola" panose="04040605051002020D02" pitchFamily="82" charset="0"/>
            </a:endParaRPr>
          </a:p>
          <a:p>
            <a:pPr>
              <a:buSzPct val="50000"/>
              <a:buFont typeface="Wingdings" panose="05000000000000000000" pitchFamily="2" charset="2"/>
              <a:buChar char="q"/>
            </a:pPr>
            <a:r>
              <a:rPr lang="en-US" dirty="0" smtClean="0">
                <a:latin typeface="Gabriola" panose="04040605051002020D02" pitchFamily="82" charset="0"/>
              </a:rPr>
              <a:t>Group by brewer, beer </a:t>
            </a:r>
            <a:r>
              <a:rPr lang="en-US" dirty="0">
                <a:latin typeface="Gabriola" panose="04040605051002020D02" pitchFamily="82" charset="0"/>
              </a:rPr>
              <a:t>style and beer style </a:t>
            </a:r>
            <a:r>
              <a:rPr lang="en-US" dirty="0" smtClean="0">
                <a:latin typeface="Gabriola" panose="04040605051002020D02" pitchFamily="82" charset="0"/>
              </a:rPr>
              <a:t>category to create summary statistics</a:t>
            </a:r>
          </a:p>
          <a:p>
            <a:pPr>
              <a:buSzPct val="50000"/>
              <a:buFont typeface="Wingdings" panose="05000000000000000000" pitchFamily="2" charset="2"/>
              <a:buChar char="q"/>
            </a:pPr>
            <a:r>
              <a:rPr lang="en-US" dirty="0" smtClean="0">
                <a:latin typeface="Gabriola" panose="04040605051002020D02" pitchFamily="82" charset="0"/>
              </a:rPr>
              <a:t>Create series of </a:t>
            </a:r>
            <a:r>
              <a:rPr lang="en-US" i="1" dirty="0" err="1" smtClean="0">
                <a:latin typeface="Gabriola" panose="04040605051002020D02" pitchFamily="82" charset="0"/>
              </a:rPr>
              <a:t>ggplot</a:t>
            </a:r>
            <a:r>
              <a:rPr lang="en-US" dirty="0" smtClean="0">
                <a:latin typeface="Gabriola" panose="04040605051002020D02" pitchFamily="82" charset="0"/>
              </a:rPr>
              <a:t> graphs and </a:t>
            </a:r>
            <a:r>
              <a:rPr lang="en-US" i="1" dirty="0" err="1" smtClean="0">
                <a:latin typeface="Gabriola" panose="04040605051002020D02" pitchFamily="82" charset="0"/>
              </a:rPr>
              <a:t>flextable</a:t>
            </a:r>
            <a:r>
              <a:rPr lang="en-US" dirty="0" smtClean="0">
                <a:latin typeface="Gabriola" panose="04040605051002020D02" pitchFamily="82" charset="0"/>
              </a:rPr>
              <a:t> table images</a:t>
            </a:r>
          </a:p>
          <a:p>
            <a:pPr>
              <a:buSzPct val="50000"/>
              <a:buFont typeface="Wingdings" panose="05000000000000000000" pitchFamily="2" charset="2"/>
              <a:buChar char="q"/>
            </a:pPr>
            <a:r>
              <a:rPr lang="en-US" dirty="0" smtClean="0">
                <a:latin typeface="Gabriola" panose="04040605051002020D02" pitchFamily="82" charset="0"/>
              </a:rPr>
              <a:t>For </a:t>
            </a:r>
            <a:r>
              <a:rPr lang="en-US" dirty="0">
                <a:latin typeface="Gabriola" panose="04040605051002020D02" pitchFamily="82" charset="0"/>
              </a:rPr>
              <a:t>Loop to load each </a:t>
            </a:r>
            <a:r>
              <a:rPr lang="en-US" dirty="0" smtClean="0">
                <a:latin typeface="Gabriola" panose="04040605051002020D02" pitchFamily="82" charset="0"/>
              </a:rPr>
              <a:t>beer’s ratings page and scrape text of rating (n = 471 beers with ratings and 3958 rating comments)</a:t>
            </a:r>
          </a:p>
          <a:p>
            <a:pPr>
              <a:buSzPct val="50000"/>
              <a:buFont typeface="Wingdings" panose="05000000000000000000" pitchFamily="2" charset="2"/>
              <a:buChar char="q"/>
            </a:pPr>
            <a:r>
              <a:rPr lang="en-US" dirty="0">
                <a:latin typeface="Gabriola" panose="04040605051002020D02" pitchFamily="82" charset="0"/>
              </a:rPr>
              <a:t>Select several beer style categories to analyze rating text and produce word clouds</a:t>
            </a:r>
          </a:p>
          <a:p>
            <a:pPr>
              <a:buSzPct val="50000"/>
              <a:buFont typeface="Wingdings" panose="05000000000000000000" pitchFamily="2" charset="2"/>
              <a:buChar char="q"/>
            </a:pPr>
            <a:r>
              <a:rPr lang="en-US" dirty="0" smtClean="0">
                <a:latin typeface="Gabriola" panose="04040605051002020D02" pitchFamily="82" charset="0"/>
              </a:rPr>
              <a:t>Analyze beer names for local cultural terms and word cloud</a:t>
            </a:r>
            <a:endParaRPr lang="en-US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68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39482" y="2080097"/>
            <a:ext cx="67887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SzPct val="75000"/>
              <a:buFont typeface="Wingdings" panose="05000000000000000000" pitchFamily="2" charset="2"/>
              <a:buChar char="Ø"/>
            </a:pPr>
            <a:r>
              <a:rPr lang="en-US" sz="6000" dirty="0">
                <a:latin typeface="Gabriola" panose="04040605051002020D02" pitchFamily="82" charset="0"/>
              </a:rPr>
              <a:t>List of </a:t>
            </a:r>
            <a:r>
              <a:rPr lang="en-US" sz="6000" dirty="0">
                <a:latin typeface="Gabriola" panose="04040605051002020D02" pitchFamily="82" charset="0"/>
                <a:hlinkClick r:id="rId2" action="ppaction://hlinkfile"/>
              </a:rPr>
              <a:t>Beer </a:t>
            </a:r>
            <a:r>
              <a:rPr lang="en-US" sz="6000" dirty="0" smtClean="0">
                <a:latin typeface="Gabriola" panose="04040605051002020D02" pitchFamily="82" charset="0"/>
                <a:hlinkClick r:id="rId2" action="ppaction://hlinkfile"/>
              </a:rPr>
              <a:t>Names</a:t>
            </a:r>
            <a:endParaRPr lang="en-US" sz="6000" dirty="0" smtClean="0">
              <a:latin typeface="Gabriola" panose="04040605051002020D02" pitchFamily="82" charset="0"/>
            </a:endParaRPr>
          </a:p>
          <a:p>
            <a:pPr marL="857250" indent="-857250">
              <a:buSzPct val="75000"/>
              <a:buFont typeface="Wingdings" panose="05000000000000000000" pitchFamily="2" charset="2"/>
              <a:buChar char="Ø"/>
            </a:pPr>
            <a:endParaRPr lang="en-US" sz="6000" dirty="0">
              <a:latin typeface="Gabriola" panose="04040605051002020D02" pitchFamily="82" charset="0"/>
            </a:endParaRPr>
          </a:p>
          <a:p>
            <a:pPr marL="857250" indent="-857250">
              <a:buSzPct val="75000"/>
              <a:buFont typeface="Wingdings" panose="05000000000000000000" pitchFamily="2" charset="2"/>
              <a:buChar char="Ø"/>
            </a:pPr>
            <a:r>
              <a:rPr lang="en-US" sz="6000" dirty="0" smtClean="0">
                <a:latin typeface="Gabriola" panose="04040605051002020D02" pitchFamily="82" charset="0"/>
              </a:rPr>
              <a:t>List of </a:t>
            </a:r>
            <a:r>
              <a:rPr lang="en-US" sz="6000" dirty="0" smtClean="0">
                <a:latin typeface="Gabriola" panose="04040605051002020D02" pitchFamily="82" charset="0"/>
                <a:hlinkClick r:id="rId3" action="ppaction://hlinkfile"/>
              </a:rPr>
              <a:t>Beer Styles</a:t>
            </a:r>
            <a:endParaRPr lang="en-US" sz="6000" dirty="0" smtClean="0">
              <a:latin typeface="Gabriola" panose="04040605051002020D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 smtClean="0">
              <a:latin typeface="Algerian" panose="04020705040A020607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80109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latin typeface="Gabriola" panose="04040605051002020D02" pitchFamily="82" charset="0"/>
              </a:rPr>
              <a:t>TABLES</a:t>
            </a:r>
            <a:endParaRPr lang="en-US" sz="8800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16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Gabriola" panose="04040605051002020D02" pitchFamily="82" charset="0"/>
              </a:rPr>
              <a:t>Results Part 1</a:t>
            </a:r>
            <a:endParaRPr lang="en-US" b="1" dirty="0">
              <a:latin typeface="Gabriola" panose="04040605051002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rgbClr val="C00000"/>
                </a:solidFill>
                <a:latin typeface="Gabriola" panose="04040605051002020D02" pitchFamily="82" charset="0"/>
              </a:rPr>
              <a:t>What are the most common and the highest rated styles of locally made beers?</a:t>
            </a:r>
          </a:p>
          <a:p>
            <a:pPr>
              <a:buSzPct val="75000"/>
              <a:buFont typeface="Wingdings" panose="05000000000000000000" pitchFamily="2" charset="2"/>
              <a:buChar char="v"/>
            </a:pPr>
            <a:r>
              <a:rPr lang="en-US" sz="3000" dirty="0">
                <a:latin typeface="Gabriola" panose="04040605051002020D02" pitchFamily="82" charset="0"/>
              </a:rPr>
              <a:t>M</a:t>
            </a:r>
            <a:r>
              <a:rPr lang="en-US" sz="3000" dirty="0" smtClean="0">
                <a:latin typeface="Gabriola" panose="04040605051002020D02" pitchFamily="82" charset="0"/>
              </a:rPr>
              <a:t>ost common styles:  </a:t>
            </a:r>
            <a:r>
              <a:rPr lang="en-US" sz="3000" dirty="0">
                <a:latin typeface="Gabriola" panose="04040605051002020D02" pitchFamily="82" charset="0"/>
              </a:rPr>
              <a:t>IPA – American (64 / 11% of the total), Stout - American Imperial (59 / 10</a:t>
            </a:r>
            <a:r>
              <a:rPr lang="en-US" sz="3000" dirty="0" smtClean="0">
                <a:latin typeface="Gabriola" panose="04040605051002020D02" pitchFamily="82" charset="0"/>
              </a:rPr>
              <a:t>%), </a:t>
            </a:r>
            <a:r>
              <a:rPr lang="en-US" sz="3000" dirty="0">
                <a:latin typeface="Gabriola" panose="04040605051002020D02" pitchFamily="82" charset="0"/>
              </a:rPr>
              <a:t>and Pale Ale </a:t>
            </a:r>
            <a:r>
              <a:rPr lang="en-US" sz="3000" dirty="0" smtClean="0">
                <a:latin typeface="Gabriola" panose="04040605051002020D02" pitchFamily="82" charset="0"/>
              </a:rPr>
              <a:t>– American (34 / 6%)</a:t>
            </a:r>
          </a:p>
          <a:p>
            <a:pPr>
              <a:buSzPct val="75000"/>
              <a:buFont typeface="Wingdings" panose="05000000000000000000" pitchFamily="2" charset="2"/>
              <a:buChar char="v"/>
            </a:pPr>
            <a:r>
              <a:rPr lang="en-US" sz="3000" dirty="0">
                <a:latin typeface="Gabriola" panose="04040605051002020D02" pitchFamily="82" charset="0"/>
              </a:rPr>
              <a:t>H</a:t>
            </a:r>
            <a:r>
              <a:rPr lang="en-US" sz="3000" dirty="0" smtClean="0">
                <a:latin typeface="Gabriola" panose="04040605051002020D02" pitchFamily="82" charset="0"/>
              </a:rPr>
              <a:t>ighest rated styles</a:t>
            </a:r>
            <a:r>
              <a:rPr lang="en-US" sz="3000" dirty="0">
                <a:latin typeface="Gabriola" panose="04040605051002020D02" pitchFamily="82" charset="0"/>
              </a:rPr>
              <a:t>: Blonde Ale – Belgian (</a:t>
            </a:r>
            <a:r>
              <a:rPr lang="en-US" sz="3000" dirty="0" smtClean="0">
                <a:latin typeface="Gabriola" panose="04040605051002020D02" pitchFamily="82" charset="0"/>
              </a:rPr>
              <a:t>4.42 out of 5 points), </a:t>
            </a:r>
            <a:r>
              <a:rPr lang="en-US" sz="3000" dirty="0">
                <a:latin typeface="Gabriola" panose="04040605051002020D02" pitchFamily="82" charset="0"/>
              </a:rPr>
              <a:t>Bitter </a:t>
            </a:r>
            <a:r>
              <a:rPr lang="en-US" sz="3000" dirty="0" smtClean="0">
                <a:latin typeface="Gabriola" panose="04040605051002020D02" pitchFamily="82" charset="0"/>
              </a:rPr>
              <a:t>– English (4.20), </a:t>
            </a:r>
            <a:r>
              <a:rPr lang="en-US" sz="3000" dirty="0">
                <a:latin typeface="Gabriola" panose="04040605051002020D02" pitchFamily="82" charset="0"/>
              </a:rPr>
              <a:t>and </a:t>
            </a:r>
            <a:r>
              <a:rPr lang="en-US" sz="3000" dirty="0" err="1">
                <a:latin typeface="Gabriola" panose="04040605051002020D02" pitchFamily="82" charset="0"/>
              </a:rPr>
              <a:t>Gruit</a:t>
            </a:r>
            <a:r>
              <a:rPr lang="en-US" sz="3000" dirty="0">
                <a:latin typeface="Gabriola" panose="04040605051002020D02" pitchFamily="82" charset="0"/>
              </a:rPr>
              <a:t> / Ancient Herbed </a:t>
            </a:r>
            <a:r>
              <a:rPr lang="en-US" sz="3000" dirty="0" smtClean="0">
                <a:latin typeface="Gabriola" panose="04040605051002020D02" pitchFamily="82" charset="0"/>
              </a:rPr>
              <a:t>Ale (4.15)</a:t>
            </a:r>
          </a:p>
          <a:p>
            <a:pPr>
              <a:buSzPct val="75000"/>
              <a:buFont typeface="Wingdings" panose="05000000000000000000" pitchFamily="2" charset="2"/>
              <a:buChar char="v"/>
            </a:pPr>
            <a:endParaRPr lang="en-US" sz="3000" dirty="0" smtClean="0">
              <a:latin typeface="Gabriola" panose="04040605051002020D02" pitchFamily="82" charset="0"/>
            </a:endParaRPr>
          </a:p>
          <a:p>
            <a:pPr>
              <a:buSzPct val="75000"/>
              <a:buFont typeface="Wingdings" panose="05000000000000000000" pitchFamily="2" charset="2"/>
              <a:buChar char="v"/>
            </a:pPr>
            <a:r>
              <a:rPr lang="en-US" sz="3000" dirty="0">
                <a:latin typeface="Gabriola" panose="04040605051002020D02" pitchFamily="82" charset="0"/>
              </a:rPr>
              <a:t>Most common </a:t>
            </a:r>
            <a:r>
              <a:rPr lang="en-US" sz="3000" dirty="0" smtClean="0">
                <a:latin typeface="Gabriola" panose="04040605051002020D02" pitchFamily="82" charset="0"/>
              </a:rPr>
              <a:t>style categories: India Pale Ales (128 / 22%),  Stouts (93 / 16%), and Pale Ales (88 / 15%)</a:t>
            </a:r>
          </a:p>
          <a:p>
            <a:pPr>
              <a:buSzPct val="75000"/>
              <a:buFont typeface="Wingdings" panose="05000000000000000000" pitchFamily="2" charset="2"/>
              <a:buChar char="v"/>
            </a:pPr>
            <a:r>
              <a:rPr lang="en-US" sz="3000" dirty="0">
                <a:latin typeface="Gabriola" panose="04040605051002020D02" pitchFamily="82" charset="0"/>
              </a:rPr>
              <a:t>Highest </a:t>
            </a:r>
            <a:r>
              <a:rPr lang="en-US" sz="3000" dirty="0" smtClean="0">
                <a:latin typeface="Gabriola" panose="04040605051002020D02" pitchFamily="82" charset="0"/>
              </a:rPr>
              <a:t>rated</a:t>
            </a:r>
            <a:r>
              <a:rPr lang="en-US" sz="3000" dirty="0">
                <a:latin typeface="Gabriola" panose="04040605051002020D02" pitchFamily="82" charset="0"/>
              </a:rPr>
              <a:t> </a:t>
            </a:r>
            <a:r>
              <a:rPr lang="en-US" sz="3000" dirty="0" smtClean="0">
                <a:latin typeface="Gabriola" panose="04040605051002020D02" pitchFamily="82" charset="0"/>
              </a:rPr>
              <a:t>style </a:t>
            </a:r>
            <a:r>
              <a:rPr lang="en-US" sz="3000" dirty="0">
                <a:latin typeface="Gabriola" panose="04040605051002020D02" pitchFamily="82" charset="0"/>
              </a:rPr>
              <a:t>categories: Pale Ales </a:t>
            </a:r>
            <a:r>
              <a:rPr lang="en-US" sz="3000" dirty="0" smtClean="0">
                <a:latin typeface="Gabriola" panose="04040605051002020D02" pitchFamily="82" charset="0"/>
              </a:rPr>
              <a:t>(3.46), Stouts (3.43), and Specialty Beers (3.20)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 smtClean="0">
              <a:latin typeface="Gabriola" panose="04040605051002020D02" pitchFamily="82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38200" y="4153699"/>
            <a:ext cx="10515600" cy="0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88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909</Words>
  <Application>Microsoft Office PowerPoint</Application>
  <PresentationFormat>Widescreen</PresentationFormat>
  <Paragraphs>141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Algerian</vt:lpstr>
      <vt:lpstr>Arial</vt:lpstr>
      <vt:lpstr>Calibri</vt:lpstr>
      <vt:lpstr>Calibri Light</vt:lpstr>
      <vt:lpstr>Gabriola</vt:lpstr>
      <vt:lpstr>MV Boli</vt:lpstr>
      <vt:lpstr>Trajan Pro</vt:lpstr>
      <vt:lpstr>Wingdings</vt:lpstr>
      <vt:lpstr>Office Theme</vt:lpstr>
      <vt:lpstr>The Beers of San Antonio: A Web-Scrape Dive</vt:lpstr>
      <vt:lpstr>Project Background</vt:lpstr>
      <vt:lpstr>PowerPoint Presentation</vt:lpstr>
      <vt:lpstr>Research Questions</vt:lpstr>
      <vt:lpstr>PowerPoint Presentation</vt:lpstr>
      <vt:lpstr>Methodology / R Code</vt:lpstr>
      <vt:lpstr>Methodology / R Code (continued)</vt:lpstr>
      <vt:lpstr>PowerPoint Presentation</vt:lpstr>
      <vt:lpstr>Results Part 1</vt:lpstr>
      <vt:lpstr>PowerPoint Presentation</vt:lpstr>
      <vt:lpstr>PowerPoint Presentation</vt:lpstr>
      <vt:lpstr>PowerPoint Presentation</vt:lpstr>
      <vt:lpstr>PowerPoint Presentation</vt:lpstr>
      <vt:lpstr>Results Part 2</vt:lpstr>
      <vt:lpstr>PowerPoint Presentation</vt:lpstr>
      <vt:lpstr>Results Part 2</vt:lpstr>
      <vt:lpstr>Results Part 3</vt:lpstr>
      <vt:lpstr>PowerPoint Presentation</vt:lpstr>
      <vt:lpstr>THANK  YOU</vt:lpstr>
    </vt:vector>
  </TitlesOfParts>
  <Company>Northside ISD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Jamie Ford</dc:creator>
  <cp:lastModifiedBy>Jamie Ford</cp:lastModifiedBy>
  <cp:revision>58</cp:revision>
  <dcterms:created xsi:type="dcterms:W3CDTF">2021-02-19T03:38:10Z</dcterms:created>
  <dcterms:modified xsi:type="dcterms:W3CDTF">2021-02-21T06:46:11Z</dcterms:modified>
</cp:coreProperties>
</file>